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62" r:id="rId3"/>
    <p:sldId id="265" r:id="rId4"/>
    <p:sldId id="257" r:id="rId5"/>
    <p:sldId id="259" r:id="rId6"/>
    <p:sldId id="261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4" r:id="rId17"/>
    <p:sldId id="276" r:id="rId18"/>
    <p:sldId id="277" r:id="rId19"/>
    <p:sldId id="266" r:id="rId20"/>
    <p:sldId id="258" r:id="rId21"/>
    <p:sldId id="260" r:id="rId22"/>
    <p:sldId id="263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BF5"/>
    <a:srgbClr val="006600"/>
    <a:srgbClr val="00CC00"/>
    <a:srgbClr val="C8D7EA"/>
    <a:srgbClr val="B6CBE4"/>
    <a:srgbClr val="007FAC"/>
    <a:srgbClr val="FF0066"/>
    <a:srgbClr val="385D8A"/>
    <a:srgbClr val="95B3D7"/>
    <a:srgbClr val="BCD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DD58374-DF2A-4056-8C55-EF44F54085FF}" type="datetimeFigureOut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D50012B-00E5-4924-9FFB-95C4B12317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9865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Задания по тексту  - на понимание главной идеи. Иллюстрации в помощь.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0012B-00E5-4924-9FFB-95C4B123179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Задания по тексту  - на понимание главной идеи.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0012B-00E5-4924-9FFB-95C4B123179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Задания по тексту  - на понимание главной идеи.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0012B-00E5-4924-9FFB-95C4B123179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Задания по тексту  - на понимание главной идеи.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0012B-00E5-4924-9FFB-95C4B1231794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FD377-B315-447D-BB78-0D25ACE721CD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44FCC-0DD6-4ED3-8957-DDE8FCFBCC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3B0AF-9789-47B6-89E8-D0CDAD3B7E5A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EF461-0FCD-4521-8B36-16D6867F48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CA835-4C23-4FE2-8359-EE7F1DA47BA0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B1A16-2500-4E70-943C-4EE1AC0C8A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C6C59-9558-490D-A0E1-85A82EB08EB3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AA90-5A04-4A10-9A02-9E641D2A0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E0F2C-28AE-4113-8C0F-8810BF232228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6B411-DF66-4BC3-8655-5F0F90FF4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4A8A3-74BD-4A3D-9815-085CCE9ACB91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7F042-8623-492B-98C4-D4E5BA61B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5F34B-0CCA-45E8-BC6E-776C7C7EFA65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91D20-06D1-4F64-A7AA-72194B32D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7BCA8-C439-4492-904C-531B9CCCAE45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5B5F2-6EF2-4B6F-B85F-2749E069C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CB090-5FEA-4568-9661-3E33A00045DA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26413-A23A-4F23-B073-6937D93B39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D29EA-8E85-4B3E-BF77-8E6B315C23D2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FABA5-21BB-4391-B988-766467BEB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3F00F-D78C-45F1-A3FE-FE719C8C151C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D819D-A11A-427C-AD4D-5BEC9FF2F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213B63-6007-468B-9F14-E6CD2C3457BC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51512F-F727-40FB-B27A-3D0EC422D6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714620"/>
            <a:ext cx="77867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5400" b="1" u="dbl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Fill>
                  <a:solidFill>
                    <a:srgbClr val="002060"/>
                  </a:solidFill>
                </a:uFill>
              </a:rPr>
              <a:t>P</a:t>
            </a:r>
            <a:r>
              <a:rPr lang="en-US" sz="5400" b="1" u="dbl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Fill>
                  <a:solidFill>
                    <a:srgbClr val="002060"/>
                  </a:solidFill>
                </a:uFill>
              </a:rPr>
              <a:t>redict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ions for the future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286380" y="4929198"/>
            <a:ext cx="3357586" cy="1000132"/>
          </a:xfrm>
          <a:prstGeom prst="roundRect">
            <a:avLst/>
          </a:prstGeom>
          <a:solidFill>
            <a:srgbClr val="95B3D7">
              <a:alpha val="7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7</a:t>
            </a:r>
            <a:r>
              <a:rPr lang="en-US" baseline="30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th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Spotlight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Module 5</a:t>
            </a:r>
            <a:endParaRPr lang="ru-RU" dirty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85728"/>
            <a:ext cx="8610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Before reading … … </a:t>
            </a:r>
            <a:r>
              <a:rPr lang="en-US" sz="54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p. 46</a:t>
            </a:r>
            <a:endParaRPr lang="ru-RU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142984"/>
            <a:ext cx="8429684" cy="5130284"/>
          </a:xfrm>
          <a:prstGeom prst="roundRect">
            <a:avLst>
              <a:gd name="adj" fmla="val 8524"/>
            </a:avLst>
          </a:prstGeom>
          <a:solidFill>
            <a:srgbClr val="BCD6F6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be very different	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очень разные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	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be so polluted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	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такая загрязненная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be able to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	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быть способным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exist			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существовать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mini-submarines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  </a:t>
            </a:r>
            <a:r>
              <a:rPr lang="ru-RU" sz="2200" i="1" dirty="0" smtClean="0">
                <a:solidFill>
                  <a:srgbClr val="002060"/>
                </a:solidFill>
                <a:latin typeface="Arial Black" pitchFamily="34" charset="0"/>
              </a:rPr>
              <a:t>мини подводные лодки</a:t>
            </a:r>
            <a:endParaRPr lang="en-US" sz="22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moon shuttle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	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лунный челнок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have enough money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… достаточно …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believe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		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верить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traffic jam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	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дорожная пробка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 fuel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		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топливо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 cause pollution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  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быть причиной </a:t>
            </a:r>
          </a:p>
          <a:p>
            <a:pPr marL="342900" indent="-342900"/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                                                      загрязнения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1142984"/>
            <a:ext cx="4429156" cy="5143536"/>
          </a:xfrm>
          <a:prstGeom prst="roundRect">
            <a:avLst>
              <a:gd name="adj" fmla="val 10697"/>
            </a:avLst>
          </a:prstGeom>
          <a:solidFill>
            <a:srgbClr val="BCD6F6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0"/>
            <a:ext cx="813152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Check your vocabulary, will you?</a:t>
            </a:r>
            <a:endParaRPr lang="ru-RU" sz="4800" b="1" i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714356"/>
            <a:ext cx="8858280" cy="5517475"/>
          </a:xfrm>
          <a:prstGeom prst="roundRect">
            <a:avLst>
              <a:gd name="adj" fmla="val 8524"/>
            </a:avLst>
          </a:prstGeom>
          <a:solidFill>
            <a:srgbClr val="BCD6F6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different	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life		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   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Arial Black" pitchFamily="34" charset="0"/>
              </a:rPr>
              <a:t>другая жизнь</a:t>
            </a:r>
            <a:r>
              <a:rPr lang="en-US" i="1" dirty="0" smtClean="0">
                <a:solidFill>
                  <a:srgbClr val="002060"/>
                </a:solidFill>
                <a:latin typeface="Arial Black" pitchFamily="34" charset="0"/>
              </a:rPr>
              <a:t>	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drive flying cars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      </a:t>
            </a:r>
            <a:r>
              <a:rPr lang="ru-RU" i="1" dirty="0" smtClean="0">
                <a:solidFill>
                  <a:srgbClr val="002060"/>
                </a:solidFill>
                <a:latin typeface="Arial Black" pitchFamily="34" charset="0"/>
              </a:rPr>
              <a:t>водить летающие машины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not exist	 any more	     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Arial Black" pitchFamily="34" charset="0"/>
              </a:rPr>
              <a:t>больше не существует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live in glass domes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      </a:t>
            </a:r>
            <a:r>
              <a:rPr lang="ru-RU" sz="2000" i="1" dirty="0" smtClean="0">
                <a:solidFill>
                  <a:srgbClr val="002060"/>
                </a:solidFill>
                <a:latin typeface="Arial Black" pitchFamily="34" charset="0"/>
              </a:rPr>
              <a:t>жить в стеклянных куполах</a:t>
            </a:r>
            <a:endParaRPr lang="en-US" sz="22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live in underwater city  </a:t>
            </a:r>
            <a:r>
              <a:rPr lang="ru-RU" sz="2000" i="1" dirty="0" smtClean="0">
                <a:solidFill>
                  <a:srgbClr val="002060"/>
                </a:solidFill>
                <a:latin typeface="Arial Black" pitchFamily="34" charset="0"/>
              </a:rPr>
              <a:t>жить в городе </a:t>
            </a:r>
            <a:r>
              <a:rPr lang="ru-RU" i="1" dirty="0" smtClean="0">
                <a:solidFill>
                  <a:srgbClr val="002060"/>
                </a:solidFill>
                <a:latin typeface="Arial Black" pitchFamily="34" charset="0"/>
              </a:rPr>
              <a:t>под водой</a:t>
            </a:r>
            <a:r>
              <a:rPr lang="ru-RU" sz="2400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travel by moon shuttle  </a:t>
            </a:r>
            <a:r>
              <a:rPr lang="ru-RU" i="1" dirty="0" err="1" smtClean="0">
                <a:solidFill>
                  <a:srgbClr val="002060"/>
                </a:solidFill>
                <a:latin typeface="Arial Black" pitchFamily="34" charset="0"/>
              </a:rPr>
              <a:t>путешеств</a:t>
            </a:r>
            <a:r>
              <a:rPr lang="en-US" i="1" dirty="0" smtClean="0">
                <a:solidFill>
                  <a:srgbClr val="002060"/>
                </a:solidFill>
                <a:latin typeface="Arial Black" pitchFamily="34" charset="0"/>
              </a:rPr>
              <a:t>.</a:t>
            </a:r>
            <a:r>
              <a:rPr lang="ru-RU" i="1" dirty="0" smtClean="0">
                <a:solidFill>
                  <a:srgbClr val="002060"/>
                </a:solidFill>
                <a:latin typeface="Arial Black" pitchFamily="34" charset="0"/>
              </a:rPr>
              <a:t>  в челноке на луну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travel in submarines    </a:t>
            </a:r>
            <a:r>
              <a:rPr lang="ru-RU" i="1" dirty="0" err="1" smtClean="0">
                <a:solidFill>
                  <a:srgbClr val="002060"/>
                </a:solidFill>
                <a:latin typeface="Arial Black" pitchFamily="34" charset="0"/>
              </a:rPr>
              <a:t>путешеств</a:t>
            </a:r>
            <a:r>
              <a:rPr lang="ru-RU" i="1" dirty="0" smtClean="0">
                <a:solidFill>
                  <a:srgbClr val="002060"/>
                </a:solidFill>
                <a:latin typeface="Arial Black" pitchFamily="34" charset="0"/>
              </a:rPr>
              <a:t>. в подводных лодках</a:t>
            </a:r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have enough money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    </a:t>
            </a:r>
            <a:r>
              <a:rPr lang="ru-RU" i="1" dirty="0" smtClean="0">
                <a:solidFill>
                  <a:srgbClr val="002060"/>
                </a:solidFill>
                <a:latin typeface="Arial Black" pitchFamily="34" charset="0"/>
              </a:rPr>
              <a:t>… достаточно …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robotic housemaid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      </a:t>
            </a:r>
            <a:r>
              <a:rPr lang="ru-RU" sz="2000" i="1" dirty="0" smtClean="0">
                <a:solidFill>
                  <a:srgbClr val="002060"/>
                </a:solidFill>
                <a:latin typeface="Arial Black" pitchFamily="34" charset="0"/>
              </a:rPr>
              <a:t>робот в </a:t>
            </a:r>
            <a:r>
              <a:rPr lang="ru-RU" sz="2000" i="1" dirty="0" err="1" smtClean="0">
                <a:solidFill>
                  <a:srgbClr val="002060"/>
                </a:solidFill>
                <a:latin typeface="Arial Black" pitchFamily="34" charset="0"/>
              </a:rPr>
              <a:t>домаш</a:t>
            </a:r>
            <a:r>
              <a:rPr lang="ru-RU" sz="2000" i="1" dirty="0" smtClean="0">
                <a:solidFill>
                  <a:srgbClr val="002060"/>
                </a:solidFill>
                <a:latin typeface="Arial Black" pitchFamily="34" charset="0"/>
              </a:rPr>
              <a:t>. хозяйстве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 traffic jams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	      </a:t>
            </a:r>
            <a:r>
              <a:rPr lang="ru-RU" i="1" dirty="0" smtClean="0">
                <a:solidFill>
                  <a:srgbClr val="002060"/>
                </a:solidFill>
                <a:latin typeface="Arial Black" pitchFamily="34" charset="0"/>
              </a:rPr>
              <a:t>дорожные пробки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 use another fuel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      </a:t>
            </a:r>
            <a:r>
              <a:rPr lang="ru-RU" sz="2000" i="1" dirty="0" smtClean="0">
                <a:solidFill>
                  <a:srgbClr val="002060"/>
                </a:solidFill>
                <a:latin typeface="Arial Black" pitchFamily="34" charset="0"/>
              </a:rPr>
              <a:t>использовать др. топливо</a:t>
            </a:r>
            <a:endParaRPr lang="en-US" sz="24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so polluted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Earth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  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   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Arial Black" pitchFamily="34" charset="0"/>
              </a:rPr>
              <a:t>такая загрязненная</a:t>
            </a:r>
            <a:r>
              <a:rPr lang="en-US" sz="2000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Arial Black" pitchFamily="34" charset="0"/>
              </a:rPr>
              <a:t>Земля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cause pollution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	      </a:t>
            </a:r>
            <a:r>
              <a:rPr lang="ru-RU" i="1" dirty="0" smtClean="0">
                <a:solidFill>
                  <a:srgbClr val="002060"/>
                </a:solidFill>
                <a:latin typeface="Arial Black" pitchFamily="34" charset="0"/>
              </a:rPr>
              <a:t>быть причиной загрязнения</a:t>
            </a:r>
            <a:endParaRPr lang="en-US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704E48A-8A9D-41D6-9378-5C174E8A93BB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BD2D3-312F-4644-B2C8-08E836690C28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71480"/>
            <a:ext cx="807249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lnSpc>
                <a:spcPts val="4800"/>
              </a:lnSpc>
            </a:pPr>
            <a:r>
              <a:rPr lang="ru-RU" sz="4800" b="1" u="sng" cap="none" spc="0" dirty="0" smtClean="0">
                <a:ln/>
                <a:solidFill>
                  <a:srgbClr val="FF0000"/>
                </a:solidFill>
                <a:effectLst/>
                <a:latin typeface="Arial Narrow" pitchFamily="34" charset="0"/>
              </a:rPr>
              <a:t>№ 1 </a:t>
            </a:r>
            <a:r>
              <a:rPr lang="en-US" sz="4800" b="1" i="1" u="sng" cap="none" spc="0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Narrow" pitchFamily="34" charset="0"/>
              </a:rPr>
              <a:t>Future</a:t>
            </a:r>
            <a:r>
              <a:rPr lang="en-US" sz="4800" b="1" i="1" u="sng" cap="none" spc="0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/>
              </a:rPr>
              <a:t> life </a:t>
            </a:r>
            <a:r>
              <a:rPr lang="en-US" sz="4800" b="1" u="dbl" cap="none" spc="0" dirty="0" smtClean="0">
                <a:ln/>
                <a:solidFill>
                  <a:schemeClr val="accent3"/>
                </a:solidFill>
                <a:effectLst/>
                <a:uFill>
                  <a:solidFill>
                    <a:schemeClr val="bg1">
                      <a:lumMod val="95000"/>
                    </a:schemeClr>
                  </a:solidFill>
                </a:uFill>
              </a:rPr>
              <a:t>will be </a:t>
            </a:r>
          </a:p>
          <a:p>
            <a:pPr>
              <a:lnSpc>
                <a:spcPts val="4800"/>
              </a:lnSpc>
              <a:buFont typeface="Arial" pitchFamily="34" charset="0"/>
              <a:buChar char="•"/>
            </a:pPr>
            <a:r>
              <a:rPr lang="en-US" sz="4800" b="1" dirty="0">
                <a:ln/>
                <a:solidFill>
                  <a:schemeClr val="accent3"/>
                </a:solidFill>
              </a:rPr>
              <a:t> </a:t>
            </a:r>
            <a:r>
              <a:rPr lang="en-US" sz="4800" b="1" cap="none" spc="0" dirty="0" smtClean="0">
                <a:ln/>
                <a:solidFill>
                  <a:schemeClr val="bg1">
                    <a:lumMod val="95000"/>
                  </a:schemeClr>
                </a:solidFill>
                <a:effectLst/>
                <a:latin typeface="Arial Narrow" pitchFamily="34" charset="0"/>
              </a:rPr>
              <a:t>easier</a:t>
            </a:r>
          </a:p>
          <a:p>
            <a:pPr>
              <a:lnSpc>
                <a:spcPts val="4800"/>
              </a:lnSpc>
              <a:buFont typeface="Arial" pitchFamily="34" charset="0"/>
              <a:buChar char="•"/>
            </a:pPr>
            <a:r>
              <a:rPr lang="en-US" sz="4800" b="1" dirty="0">
                <a:ln/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</a:t>
            </a:r>
            <a:r>
              <a:rPr lang="en-US" sz="4800" b="1" dirty="0" smtClean="0">
                <a:ln/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more interesting</a:t>
            </a:r>
          </a:p>
          <a:p>
            <a:pPr>
              <a:lnSpc>
                <a:spcPts val="4800"/>
              </a:lnSpc>
              <a:buFont typeface="Arial" pitchFamily="34" charset="0"/>
              <a:buChar char="•"/>
            </a:pPr>
            <a:r>
              <a:rPr lang="en-US" sz="4800" b="1" cap="none" spc="0" dirty="0">
                <a:ln/>
                <a:solidFill>
                  <a:schemeClr val="bg1">
                    <a:lumMod val="95000"/>
                  </a:schemeClr>
                </a:solidFill>
                <a:effectLst/>
                <a:latin typeface="Arial Narrow" pitchFamily="34" charset="0"/>
              </a:rPr>
              <a:t> </a:t>
            </a:r>
            <a:r>
              <a:rPr lang="en-US" sz="4800" b="1" dirty="0" smtClean="0">
                <a:ln/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more difficult</a:t>
            </a:r>
            <a:endParaRPr lang="ru-RU" sz="4800" b="1" cap="none" spc="0" dirty="0">
              <a:ln/>
              <a:solidFill>
                <a:schemeClr val="bg1">
                  <a:lumMod val="95000"/>
                </a:schemeClr>
              </a:solidFill>
              <a:effectLst/>
              <a:latin typeface="Arial Narrow" pitchFamily="34" charset="0"/>
            </a:endParaRPr>
          </a:p>
        </p:txBody>
      </p:sp>
      <p:pic>
        <p:nvPicPr>
          <p:cNvPr id="6146" name="Picture 2" descr="Картинки по запросу the polluted earth in futu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048000"/>
            <a:ext cx="6477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27650" name="Picture 2" descr="http://cdn1.hometone.com/wp-content/uploads/2012/07/kist_breakfast-robots_rRScu_244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3380"/>
            <a:ext cx="3840206" cy="2552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57158" y="357166"/>
            <a:ext cx="8786842" cy="42216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4600"/>
              </a:lnSpc>
            </a:pP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6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№ 2	</a:t>
            </a:r>
            <a:r>
              <a:rPr lang="en-US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Robotic housemaids will  help people …</a:t>
            </a:r>
          </a:p>
          <a:p>
            <a:pPr lvl="6">
              <a:lnSpc>
                <a:spcPts val="4600"/>
              </a:lnSpc>
              <a:buFont typeface="Arial" pitchFamily="34" charset="0"/>
              <a:buChar char="•"/>
            </a:pPr>
            <a:r>
              <a:rPr lang="en-US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take dogs for a walk</a:t>
            </a:r>
          </a:p>
          <a:p>
            <a:pPr lvl="6">
              <a:lnSpc>
                <a:spcPts val="4600"/>
              </a:lnSpc>
              <a:buFont typeface="Arial" pitchFamily="34" charset="0"/>
              <a:buChar char="•"/>
            </a:pPr>
            <a:r>
              <a:rPr lang="en-US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clean the house, </a:t>
            </a:r>
          </a:p>
          <a:p>
            <a:pPr lvl="6">
              <a:lnSpc>
                <a:spcPts val="4600"/>
              </a:lnSpc>
              <a:buFont typeface="Arial" pitchFamily="34" charset="0"/>
              <a:buChar char="•"/>
            </a:pPr>
            <a:r>
              <a:rPr lang="en-US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wash the dishes </a:t>
            </a:r>
          </a:p>
          <a:p>
            <a:pPr lvl="6">
              <a:lnSpc>
                <a:spcPts val="4300"/>
              </a:lnSpc>
              <a:buFont typeface="Arial" pitchFamily="34" charset="0"/>
              <a:buChar char="•"/>
            </a:pPr>
            <a:r>
              <a:rPr lang="en-US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feed the pets,</a:t>
            </a:r>
          </a:p>
          <a:p>
            <a:pPr lvl="6">
              <a:lnSpc>
                <a:spcPts val="4600"/>
              </a:lnSpc>
              <a:buFont typeface="Arial" pitchFamily="34" charset="0"/>
              <a:buChar char="•"/>
            </a:pPr>
            <a:r>
              <a:rPr lang="en-US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look after kids</a:t>
            </a:r>
            <a:r>
              <a:rPr lang="en-US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15" descr="https://encrypted-tbn2.gstatic.com/images?q=tbn:ANd9GcQkZvrskfrZ2QotQSjoALlzVj7esGax52RGLaj_SVzQBmXZwtJL1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43780" y="4357694"/>
            <a:ext cx="1800220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704E48A-8A9D-41D6-9378-5C174E8A93BB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BD2D3-312F-4644-B2C8-08E836690C28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71480"/>
            <a:ext cx="871540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u="sng" cap="none" spc="0" dirty="0" smtClean="0">
                <a:ln/>
                <a:solidFill>
                  <a:srgbClr val="FF0000"/>
                </a:solidFill>
                <a:effectLst/>
                <a:latin typeface="Arial Narrow" pitchFamily="34" charset="0"/>
              </a:rPr>
              <a:t>№ </a:t>
            </a:r>
            <a:r>
              <a:rPr lang="en-US" sz="4800" b="1" u="sng" cap="none" spc="0" dirty="0" smtClean="0">
                <a:ln/>
                <a:solidFill>
                  <a:srgbClr val="FF0000"/>
                </a:solidFill>
                <a:effectLst/>
                <a:latin typeface="Arial Narrow" pitchFamily="34" charset="0"/>
              </a:rPr>
              <a:t>3</a:t>
            </a:r>
            <a:r>
              <a:rPr lang="ru-RU" sz="4800" b="1" u="sng" cap="none" spc="0" dirty="0" smtClean="0">
                <a:ln/>
                <a:solidFill>
                  <a:srgbClr val="FF0000"/>
                </a:solidFill>
                <a:effectLst/>
                <a:latin typeface="Arial Narrow" pitchFamily="34" charset="0"/>
              </a:rPr>
              <a:t> </a:t>
            </a:r>
            <a:r>
              <a:rPr lang="en-US" sz="4800" b="1" u="sng" cap="none" spc="0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Narrow" pitchFamily="34" charset="0"/>
              </a:rPr>
              <a:t>People </a:t>
            </a:r>
            <a:r>
              <a:rPr lang="en-US" sz="4800" b="1" u="dbl" cap="none" spc="0" dirty="0" smtClean="0">
                <a:ln/>
                <a:solidFill>
                  <a:schemeClr val="accent3"/>
                </a:solidFill>
                <a:effectLst/>
                <a:uFill>
                  <a:solidFill>
                    <a:schemeClr val="bg1">
                      <a:lumMod val="95000"/>
                    </a:schemeClr>
                  </a:solidFill>
                </a:uFill>
              </a:rPr>
              <a:t>will go </a:t>
            </a:r>
            <a:r>
              <a:rPr lang="en-US" sz="4800" b="1" cap="none" spc="0" dirty="0" smtClean="0">
                <a:ln/>
                <a:solidFill>
                  <a:schemeClr val="bg1">
                    <a:lumMod val="95000"/>
                  </a:schemeClr>
                </a:solidFill>
                <a:effectLst/>
                <a:uFill>
                  <a:solidFill>
                    <a:schemeClr val="bg1">
                      <a:lumMod val="95000"/>
                    </a:schemeClr>
                  </a:solidFill>
                </a:uFill>
              </a:rPr>
              <a:t>on holiday</a:t>
            </a:r>
            <a:endParaRPr lang="en-US" sz="4800" b="1" cap="none" spc="0" dirty="0" smtClean="0">
              <a:ln/>
              <a:solidFill>
                <a:schemeClr val="bg1">
                  <a:lumMod val="95000"/>
                </a:schemeClr>
              </a:solidFill>
              <a:effectLst/>
              <a:latin typeface="Arial Narrow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4800" b="1" dirty="0">
                <a:ln/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</a:t>
            </a:r>
            <a:r>
              <a:rPr lang="en-US" sz="4800" b="1" dirty="0" smtClean="0">
                <a:ln/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around the Earth</a:t>
            </a:r>
          </a:p>
          <a:p>
            <a:pPr>
              <a:buFont typeface="Arial" pitchFamily="34" charset="0"/>
              <a:buChar char="•"/>
            </a:pPr>
            <a:r>
              <a:rPr lang="en-US" sz="4800" b="1" cap="none" spc="0" dirty="0">
                <a:ln/>
                <a:solidFill>
                  <a:schemeClr val="bg1">
                    <a:lumMod val="95000"/>
                  </a:schemeClr>
                </a:solidFill>
                <a:effectLst/>
                <a:latin typeface="Arial Narrow" pitchFamily="34" charset="0"/>
              </a:rPr>
              <a:t> </a:t>
            </a:r>
            <a:r>
              <a:rPr lang="en-US" sz="4800" b="1" cap="none" spc="0" dirty="0" smtClean="0">
                <a:ln/>
                <a:solidFill>
                  <a:schemeClr val="bg1">
                    <a:lumMod val="95000"/>
                  </a:schemeClr>
                </a:solidFill>
                <a:effectLst/>
                <a:latin typeface="Arial Narrow" pitchFamily="34" charset="0"/>
              </a:rPr>
              <a:t>to the moon</a:t>
            </a:r>
          </a:p>
          <a:p>
            <a:pPr>
              <a:buFont typeface="Arial" pitchFamily="34" charset="0"/>
              <a:buChar char="•"/>
            </a:pPr>
            <a:r>
              <a:rPr lang="en-US" sz="4800" b="1" dirty="0" smtClean="0">
                <a:ln/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to other planets</a:t>
            </a:r>
            <a:endParaRPr lang="ru-RU" sz="4800" b="1" cap="none" spc="0" dirty="0">
              <a:ln/>
              <a:solidFill>
                <a:schemeClr val="bg1">
                  <a:lumMod val="95000"/>
                </a:schemeClr>
              </a:solidFill>
              <a:effectLst/>
              <a:latin typeface="Arial Narrow" pitchFamily="34" charset="0"/>
            </a:endParaRPr>
          </a:p>
        </p:txBody>
      </p:sp>
      <p:pic>
        <p:nvPicPr>
          <p:cNvPr id="3081" name="Picture 9" descr="https://encrypted-tbn2.gstatic.com/images?q=tbn:ANd9GcQ4U4nq-rbhHy78pqE63gzJ28bRH8Mp9qX2Ky3ybxWviox4fMR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643314"/>
            <a:ext cx="4429124" cy="3022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Картинки по запросу travelling to the mo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67126"/>
            <a:ext cx="4786314" cy="3190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704E48A-8A9D-41D6-9378-5C174E8A93BB}" type="datetime1">
              <a:rPr lang="ru-RU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BD2D3-312F-4644-B2C8-08E836690C28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71480"/>
            <a:ext cx="8501122" cy="36009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u="sng" cap="none" spc="0" dirty="0" smtClean="0">
                <a:ln/>
                <a:solidFill>
                  <a:srgbClr val="FF0000"/>
                </a:solidFill>
                <a:effectLst/>
                <a:latin typeface="Arial Narrow" pitchFamily="34" charset="0"/>
              </a:rPr>
              <a:t>№ </a:t>
            </a:r>
            <a:r>
              <a:rPr lang="en-US" sz="4800" b="1" u="sng" cap="none" spc="0" dirty="0" smtClean="0">
                <a:ln/>
                <a:solidFill>
                  <a:srgbClr val="FF0000"/>
                </a:solidFill>
                <a:effectLst/>
                <a:latin typeface="Arial Narrow" pitchFamily="34" charset="0"/>
              </a:rPr>
              <a:t>4</a:t>
            </a:r>
            <a:r>
              <a:rPr lang="ru-RU" sz="4800" b="1" u="sng" cap="none" spc="0" dirty="0" smtClean="0">
                <a:ln/>
                <a:solidFill>
                  <a:srgbClr val="FF0000"/>
                </a:solidFill>
                <a:effectLst/>
                <a:latin typeface="Arial Narrow" pitchFamily="34" charset="0"/>
              </a:rPr>
              <a:t> </a:t>
            </a:r>
            <a:r>
              <a:rPr lang="en-US" sz="3600" b="1" i="1" u="sng" cap="none" spc="0" dirty="0" smtClean="0">
                <a:ln/>
                <a:solidFill>
                  <a:schemeClr val="bg1">
                    <a:lumMod val="95000"/>
                  </a:schemeClr>
                </a:solidFill>
                <a:effectLst/>
                <a:latin typeface="Arial Black" pitchFamily="34" charset="0"/>
              </a:rPr>
              <a:t>Future cars </a:t>
            </a:r>
            <a:r>
              <a:rPr lang="en-US" sz="3600" b="1" u="dbl" cap="none" spc="0" dirty="0" smtClean="0">
                <a:ln/>
                <a:solidFill>
                  <a:schemeClr val="accent3"/>
                </a:solidFill>
                <a:effectLst/>
                <a:uFill>
                  <a:solidFill>
                    <a:schemeClr val="bg1">
                      <a:lumMod val="95000"/>
                    </a:schemeClr>
                  </a:solidFill>
                </a:uFill>
                <a:latin typeface="Arial Black" pitchFamily="34" charset="0"/>
              </a:rPr>
              <a:t>will </a:t>
            </a:r>
            <a:r>
              <a:rPr lang="en-US" sz="3600" b="1" u="dbl" dirty="0" smtClean="0">
                <a:ln/>
                <a:solidFill>
                  <a:schemeClr val="accent3"/>
                </a:solidFill>
                <a:uFill>
                  <a:solidFill>
                    <a:schemeClr val="bg1">
                      <a:lumMod val="95000"/>
                    </a:schemeClr>
                  </a:solidFill>
                </a:uFill>
                <a:latin typeface="Arial Black" pitchFamily="34" charset="0"/>
              </a:rPr>
              <a:t>not use</a:t>
            </a:r>
            <a:r>
              <a:rPr lang="en-US" sz="3600" b="1" u="dbl" cap="none" spc="0" dirty="0" smtClean="0">
                <a:ln/>
                <a:solidFill>
                  <a:schemeClr val="accent3"/>
                </a:solidFill>
                <a:effectLst/>
                <a:uFill>
                  <a:solidFill>
                    <a:schemeClr val="bg1">
                      <a:lumMod val="95000"/>
                    </a:schemeClr>
                  </a:solidFill>
                </a:uFill>
                <a:latin typeface="Arial Black" pitchFamily="34" charset="0"/>
              </a:rPr>
              <a:t> </a:t>
            </a:r>
            <a:endParaRPr lang="en-US" sz="3600" b="1" cap="none" spc="0" dirty="0" smtClean="0">
              <a:ln/>
              <a:solidFill>
                <a:schemeClr val="bg1">
                  <a:lumMod val="95000"/>
                </a:schemeClr>
              </a:solidFill>
              <a:effectLst/>
              <a:latin typeface="Arial Black" pitchFamily="34" charset="0"/>
            </a:endParaRPr>
          </a:p>
          <a:p>
            <a:r>
              <a:rPr lang="en-US" sz="3600" b="1" dirty="0" smtClean="0">
                <a:ln/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fuel and that’s why life </a:t>
            </a:r>
            <a:r>
              <a:rPr lang="en-US" sz="3600" b="1" u="dbl" dirty="0" smtClean="0">
                <a:ln/>
                <a:solidFill>
                  <a:schemeClr val="accent3"/>
                </a:solidFill>
                <a:uFill>
                  <a:solidFill>
                    <a:schemeClr val="bg1">
                      <a:lumMod val="95000"/>
                    </a:schemeClr>
                  </a:solidFill>
                </a:uFill>
                <a:latin typeface="Arial Black" pitchFamily="34" charset="0"/>
              </a:rPr>
              <a:t>will be </a:t>
            </a:r>
            <a:endParaRPr lang="en-US" sz="3600" b="1" dirty="0" smtClean="0">
              <a:ln/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600" b="1" cap="none" spc="0" dirty="0">
                <a:ln/>
                <a:solidFill>
                  <a:schemeClr val="bg1">
                    <a:lumMod val="95000"/>
                  </a:schemeClr>
                </a:solidFill>
                <a:effectLst/>
                <a:latin typeface="Arial Black" pitchFamily="34" charset="0"/>
              </a:rPr>
              <a:t> </a:t>
            </a:r>
            <a:r>
              <a:rPr lang="en-US" sz="3600" b="1" dirty="0" smtClean="0">
                <a:ln/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more dangerous</a:t>
            </a:r>
          </a:p>
          <a:p>
            <a:pPr>
              <a:buFont typeface="Arial" pitchFamily="34" charset="0"/>
              <a:buChar char="•"/>
            </a:pPr>
            <a:r>
              <a:rPr lang="en-US" sz="3600" b="1" cap="none" spc="0" dirty="0" smtClean="0">
                <a:ln/>
                <a:solidFill>
                  <a:schemeClr val="bg1">
                    <a:lumMod val="95000"/>
                  </a:schemeClr>
                </a:solidFill>
                <a:effectLst/>
                <a:latin typeface="Arial Black" pitchFamily="34" charset="0"/>
              </a:rPr>
              <a:t> safer and better</a:t>
            </a:r>
          </a:p>
          <a:p>
            <a:pPr>
              <a:buFont typeface="Arial" pitchFamily="34" charset="0"/>
              <a:buChar char="•"/>
            </a:pPr>
            <a:r>
              <a:rPr lang="en-US" sz="3600" b="1" dirty="0" smtClean="0">
                <a:ln/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worse but safer</a:t>
            </a:r>
          </a:p>
          <a:p>
            <a:pPr>
              <a:buFont typeface="Arial" pitchFamily="34" charset="0"/>
              <a:buChar char="•"/>
            </a:pPr>
            <a:r>
              <a:rPr lang="en-US" sz="3600" b="1" cap="none" spc="0" dirty="0" smtClean="0">
                <a:ln/>
                <a:solidFill>
                  <a:schemeClr val="bg1">
                    <a:lumMod val="95000"/>
                  </a:schemeClr>
                </a:solidFill>
                <a:effectLst/>
                <a:latin typeface="Arial Black" pitchFamily="34" charset="0"/>
              </a:rPr>
              <a:t> better and more exciting</a:t>
            </a:r>
            <a:endParaRPr lang="ru-RU" sz="3600" b="1" cap="none" spc="0" dirty="0">
              <a:ln/>
              <a:solidFill>
                <a:schemeClr val="bg1">
                  <a:lumMod val="95000"/>
                </a:schemeClr>
              </a:solidFill>
              <a:effectLst/>
              <a:latin typeface="Arial Black" pitchFamily="34" charset="0"/>
            </a:endParaRPr>
          </a:p>
        </p:txBody>
      </p:sp>
      <p:pic>
        <p:nvPicPr>
          <p:cNvPr id="21506" name="Picture 2" descr="Картинки по запросу flying cars of the future"/>
          <p:cNvPicPr>
            <a:picLocks noChangeAspect="1" noChangeArrowheads="1"/>
          </p:cNvPicPr>
          <p:nvPr/>
        </p:nvPicPr>
        <p:blipFill>
          <a:blip r:embed="rId3"/>
          <a:srcRect t="19271" b="15624"/>
          <a:stretch>
            <a:fillRect/>
          </a:stretch>
        </p:blipFill>
        <p:spPr bwMode="auto">
          <a:xfrm>
            <a:off x="5286381" y="4103925"/>
            <a:ext cx="3857620" cy="2611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8" name="AutoShape 4" descr="Картинки по запросу flying cars of the fu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Картинки по запросу flying cars of the fu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2" name="Picture 8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3380"/>
            <a:ext cx="4071934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42852"/>
            <a:ext cx="57374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Check yourself, will you?</a:t>
            </a:r>
            <a:endParaRPr lang="ru-RU" sz="4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857232"/>
            <a:ext cx="8501122" cy="3714776"/>
          </a:xfrm>
          <a:prstGeom prst="roundRect">
            <a:avLst/>
          </a:prstGeom>
          <a:solidFill>
            <a:srgbClr val="B6CBE4"/>
          </a:solidFill>
          <a:ln>
            <a:solidFill>
              <a:srgbClr val="385D8A">
                <a:alpha val="6784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/>
            </a:pPr>
            <a:r>
              <a:rPr lang="en-US" sz="2000" b="1" u="dbl" dirty="0" smtClean="0">
                <a:solidFill>
                  <a:srgbClr val="00206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Will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people </a:t>
            </a:r>
            <a:r>
              <a:rPr lang="en-US" sz="2000" b="1" u="dbl" dirty="0" smtClean="0">
                <a:solidFill>
                  <a:srgbClr val="00206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live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in </a:t>
            </a:r>
            <a:r>
              <a:rPr lang="en-US" sz="2000" b="1" i="1" dirty="0" smtClean="0">
                <a:solidFill>
                  <a:srgbClr val="7030A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underwater cities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in the future?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i="1" dirty="0" smtClean="0">
                <a:solidFill>
                  <a:srgbClr val="7030A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Robotic housemaids </a:t>
            </a:r>
            <a:r>
              <a:rPr lang="en-US" sz="2000" b="1" u="dbl" dirty="0" smtClean="0">
                <a:solidFill>
                  <a:srgbClr val="00206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will help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us with the cleaning …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Ben thinks that life </a:t>
            </a:r>
            <a:r>
              <a:rPr lang="en-US" sz="2000" b="1" i="1" u="dbl" dirty="0" smtClean="0">
                <a:solidFill>
                  <a:srgbClr val="00660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will be</a:t>
            </a:r>
            <a:r>
              <a:rPr lang="en-US" sz="2000" b="1" u="dbl" dirty="0" smtClean="0">
                <a:solidFill>
                  <a:srgbClr val="00660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different in the future.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I don’t think the world </a:t>
            </a:r>
            <a:r>
              <a:rPr lang="en-US" sz="2000" b="1" i="1" strike="sngStrike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won’t / </a:t>
            </a:r>
            <a:r>
              <a:rPr lang="en-US" sz="2000" b="1" i="1" u="dbl" dirty="0" smtClean="0">
                <a:solidFill>
                  <a:srgbClr val="00660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will</a:t>
            </a:r>
            <a:r>
              <a:rPr lang="en-US" sz="2000" b="1" u="dbl" dirty="0" smtClean="0">
                <a:solidFill>
                  <a:srgbClr val="00206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change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that in the future.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When they come back, </a:t>
            </a:r>
            <a:r>
              <a:rPr lang="en-US" sz="2000" b="1" i="1" dirty="0" smtClean="0">
                <a:solidFill>
                  <a:srgbClr val="0066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we’</a:t>
            </a:r>
            <a:r>
              <a:rPr lang="en-US" sz="2000" b="1" i="1" u="dbl" dirty="0" smtClean="0">
                <a:solidFill>
                  <a:srgbClr val="00660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ll</a:t>
            </a:r>
            <a:r>
              <a:rPr lang="en-US" sz="2000" b="1" i="1" u="dbl" dirty="0" smtClean="0">
                <a:solidFill>
                  <a:srgbClr val="00206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000" b="1" u="dbl" dirty="0" smtClean="0">
                <a:solidFill>
                  <a:srgbClr val="00206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go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to the cinema.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i="1" strike="sngStrike" dirty="0" smtClean="0">
                <a:solidFill>
                  <a:srgbClr val="0066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When / </a:t>
            </a:r>
            <a:r>
              <a:rPr lang="en-US" sz="2000" b="1" i="1" u="dbl" dirty="0" smtClean="0">
                <a:solidFill>
                  <a:srgbClr val="00660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will</a:t>
            </a:r>
            <a:r>
              <a:rPr lang="en-US" sz="2000" b="1" dirty="0" smtClean="0">
                <a:solidFill>
                  <a:srgbClr val="0066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computers </a:t>
            </a:r>
            <a:r>
              <a:rPr lang="en-US" sz="2000" b="1" u="dbl" dirty="0" smtClean="0">
                <a:solidFill>
                  <a:srgbClr val="002060"/>
                </a:solidFill>
                <a:uFill>
                  <a:solidFill>
                    <a:srgbClr val="FF0066"/>
                  </a:solidFill>
                </a:uFill>
                <a:latin typeface="Arial Black" pitchFamily="34" charset="0"/>
                <a:ea typeface="Calibri" pitchFamily="34" charset="0"/>
                <a:cs typeface="Times New Roman" pitchFamily="18" charset="0"/>
              </a:rPr>
              <a:t>talk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in 100 years’ time?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Jen has to </a:t>
            </a:r>
            <a:r>
              <a:rPr lang="en-US" sz="2000" b="1" i="1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look after</a:t>
            </a: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her younger sister this weekend.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Will you </a:t>
            </a:r>
            <a:r>
              <a:rPr lang="en-US" sz="2000" b="1" i="1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look up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this person in the … book, please?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Why don’t we </a:t>
            </a:r>
            <a:r>
              <a:rPr lang="en-US" sz="2000" b="1" i="1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look for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a cheap … holiday on the Net?</a:t>
            </a:r>
            <a:endParaRPr lang="ru-RU" sz="105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I </a:t>
            </a:r>
            <a:r>
              <a:rPr lang="en-US" sz="2000" b="1" i="1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look forward 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to going Spain!</a:t>
            </a:r>
            <a:endParaRPr lang="ru-RU" sz="2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4414" y="4500570"/>
            <a:ext cx="6572296" cy="1509722"/>
          </a:xfrm>
          <a:prstGeom prst="roundRect">
            <a:avLst/>
          </a:prstGeom>
          <a:solidFill>
            <a:srgbClr val="B6CBE4"/>
          </a:solidFill>
          <a:ln>
            <a:solidFill>
              <a:srgbClr val="385D8A">
                <a:alpha val="6784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/>
            <a:r>
              <a:rPr lang="en-US" sz="2000" b="1" u="sng" dirty="0" smtClean="0">
                <a:solidFill>
                  <a:srgbClr val="FF0066"/>
                </a:solidFill>
                <a:latin typeface="Arial Black" pitchFamily="34" charset="0"/>
              </a:rPr>
              <a:t>Assess yourself, please.</a:t>
            </a:r>
          </a:p>
          <a:p>
            <a:pPr marL="342900" lvl="0" indent="-342900"/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</a:rPr>
              <a:t>10-9 points	= Excellent 	= “5”</a:t>
            </a:r>
          </a:p>
          <a:p>
            <a:pPr marL="342900" lvl="0" indent="-342900"/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</a:rPr>
              <a:t>8-7 points	= Good	= “4”</a:t>
            </a:r>
          </a:p>
          <a:p>
            <a:pPr marL="342900" lvl="0" indent="-342900"/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</a:rPr>
              <a:t>6-5 points	= Satisfied	= “3”</a:t>
            </a:r>
          </a:p>
          <a:p>
            <a:pPr marL="342900" lvl="0" indent="-342900"/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</a:rPr>
              <a:t>&lt; 5		= Unsatisfied = Learn more!!!</a:t>
            </a:r>
            <a:endParaRPr lang="ru-RU" sz="2000" b="1" dirty="0">
              <a:solidFill>
                <a:srgbClr val="FF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785794"/>
          <a:ext cx="8429684" cy="5291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94"/>
                <a:gridCol w="3929090"/>
              </a:tblGrid>
              <a:tr h="4069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 pitchFamily="34" charset="0"/>
                        </a:rPr>
                        <a:t>Future Tenses</a:t>
                      </a:r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 pitchFamily="34" charset="0"/>
                        </a:rPr>
                        <a:t>Other Ways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</a:t>
                      </a:r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304353">
                <a:tc>
                  <a:txBody>
                    <a:bodyPr/>
                    <a:lstStyle/>
                    <a:p>
                      <a:r>
                        <a:rPr lang="en-US" sz="2000" b="1" u="sng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Future Simple </a:t>
                      </a:r>
                      <a:r>
                        <a:rPr lang="en-US" sz="2000" u="sng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   </a:t>
                      </a:r>
                      <a:r>
                        <a:rPr lang="en-US" sz="2000" b="1" dirty="0" smtClean="0">
                          <a:solidFill>
                            <a:srgbClr val="9E004F"/>
                          </a:solidFill>
                          <a:latin typeface="Arial Black" pitchFamily="34" charset="0"/>
                        </a:rPr>
                        <a:t>will/shall + V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latin typeface="Arial Black" pitchFamily="34" charset="0"/>
                        </a:rPr>
                        <a:t> </a:t>
                      </a:r>
                      <a:r>
                        <a:rPr lang="ru-RU" sz="18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спонтанное</a:t>
                      </a:r>
                      <a:r>
                        <a:rPr lang="ru-RU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решение</a:t>
                      </a:r>
                      <a:r>
                        <a:rPr lang="en-US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(on-spot-decision)</a:t>
                      </a:r>
                      <a:r>
                        <a:rPr lang="en-US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endParaRPr lang="ru-RU" sz="1800" b="1" i="1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обещания</a:t>
                      </a:r>
                      <a:r>
                        <a:rPr lang="en-US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(</a:t>
                      </a:r>
                      <a:r>
                        <a:rPr lang="en-US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promise</a:t>
                      </a:r>
                      <a:r>
                        <a:rPr lang="en-US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)</a:t>
                      </a:r>
                      <a:r>
                        <a:rPr lang="ru-RU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, угрозы …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800" b="1" i="1" baseline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предсказания </a:t>
                      </a:r>
                      <a:r>
                        <a:rPr lang="ru-RU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(</a:t>
                      </a:r>
                      <a:r>
                        <a:rPr lang="en-US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predictions</a:t>
                      </a:r>
                      <a:r>
                        <a:rPr lang="ru-RU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),</a:t>
                      </a:r>
                      <a:r>
                        <a:rPr lang="ru-RU" sz="1800" b="1" i="1" baseline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 основанные на …</a:t>
                      </a:r>
                      <a:r>
                        <a:rPr lang="en-US" sz="1800" b="1" i="1" baseline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                                        </a:t>
                      </a:r>
                      <a:r>
                        <a:rPr lang="en-US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we think / believe</a:t>
                      </a:r>
                      <a:endParaRPr lang="ru-RU" sz="1800" b="1" i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sz="2000" baseline="0" dirty="0" smtClean="0">
                          <a:latin typeface="Arial Black" pitchFamily="34" charset="0"/>
                        </a:rPr>
                        <a:t>              </a:t>
                      </a:r>
                      <a:r>
                        <a:rPr lang="en-US" sz="20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be</a:t>
                      </a:r>
                      <a:r>
                        <a:rPr lang="en-US" sz="2000" b="1" baseline="0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 going to V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1" i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ru-RU" sz="1800" b="1" i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планы, намерения, амбиции</a:t>
                      </a:r>
                      <a:r>
                        <a:rPr lang="en-US" sz="1800" b="1" i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(</a:t>
                      </a:r>
                      <a:r>
                        <a:rPr lang="ru-RU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собираться что-то сделать</a:t>
                      </a:r>
                      <a:r>
                        <a:rPr lang="en-US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)</a:t>
                      </a:r>
                      <a:endParaRPr lang="ru-RU" sz="1800" b="1" i="1" baseline="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b="1" baseline="0" dirty="0" smtClean="0">
                          <a:latin typeface="+mn-lt"/>
                        </a:rPr>
                        <a:t> </a:t>
                      </a:r>
                      <a:r>
                        <a:rPr lang="ru-RU" sz="1800" b="1" i="1" baseline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предсказания</a:t>
                      </a:r>
                      <a:r>
                        <a:rPr lang="en-US" sz="1800" b="1" i="1" baseline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(predictions)</a:t>
                      </a:r>
                      <a:r>
                        <a:rPr lang="ru-RU" sz="1800" b="1" i="1" baseline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, основанные на … </a:t>
                      </a:r>
                      <a:r>
                        <a:rPr lang="en-US" sz="1800" b="1" i="1" baseline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         </a:t>
                      </a:r>
                      <a:r>
                        <a:rPr lang="en-US" sz="1800" b="1" i="1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we  see / know</a:t>
                      </a:r>
                      <a:endParaRPr lang="ru-RU"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06914">
                <a:tc>
                  <a:txBody>
                    <a:bodyPr/>
                    <a:lstStyle/>
                    <a:p>
                      <a:r>
                        <a:rPr lang="en-US" sz="1400" b="1" u="sng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Future Continuous   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will be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Ving</a:t>
                      </a:r>
                      <a:endParaRPr lang="en-US" sz="1400" b="1" dirty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Arial Black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ru-RU" sz="14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Д. </a:t>
                      </a:r>
                      <a:r>
                        <a:rPr lang="ru-RU" sz="1400" i="1" u="sng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будет происходить </a:t>
                      </a:r>
                      <a:r>
                        <a:rPr lang="ru-RU" sz="14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(в процессе) </a:t>
                      </a:r>
                      <a:endParaRPr lang="en-US" sz="1400" i="1" dirty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Arial Black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400" b="1" i="1" u="sng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at /</a:t>
                      </a:r>
                      <a:r>
                        <a:rPr lang="ru-RU" sz="1400" b="1" i="1" u="sng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в </a:t>
                      </a:r>
                      <a:r>
                        <a:rPr lang="ru-RU" sz="14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определенное</a:t>
                      </a:r>
                      <a:r>
                        <a:rPr lang="ru-RU" sz="14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 время в будущем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400" b="1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This time tomorrow/ next week ….</a:t>
                      </a:r>
                      <a:endParaRPr lang="ru-RU" sz="1400" b="1" i="1" baseline="0" dirty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Arial Black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1050" b="1" i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              </a:t>
                      </a:r>
                      <a:r>
                        <a:rPr lang="en-US" b="1" u="sng" dirty="0" smtClean="0">
                          <a:solidFill>
                            <a:srgbClr val="D60093"/>
                          </a:solidFill>
                          <a:latin typeface="Arial Black" pitchFamily="34" charset="0"/>
                        </a:rPr>
                        <a:t>am/is/are </a:t>
                      </a:r>
                      <a:r>
                        <a:rPr lang="en-US" b="1" u="sng" dirty="0" err="1" smtClean="0">
                          <a:solidFill>
                            <a:srgbClr val="D60093"/>
                          </a:solidFill>
                          <a:latin typeface="Arial Black" pitchFamily="34" charset="0"/>
                        </a:rPr>
                        <a:t>Ving</a:t>
                      </a:r>
                      <a:endParaRPr lang="en-US" b="1" u="sng" dirty="0" smtClean="0">
                        <a:solidFill>
                          <a:srgbClr val="D60093"/>
                        </a:solidFill>
                        <a:latin typeface="Arial Black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latin typeface="Arial Black" pitchFamily="34" charset="0"/>
                        </a:rPr>
                        <a:t> </a:t>
                      </a:r>
                      <a:r>
                        <a:rPr lang="ru-RU" i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запланированное действие в будущем</a:t>
                      </a:r>
                      <a:endParaRPr lang="ru-RU" i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406914">
                <a:tc>
                  <a:txBody>
                    <a:bodyPr/>
                    <a:lstStyle/>
                    <a:p>
                      <a:r>
                        <a:rPr lang="en-US" sz="1400" b="1" u="sng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Future Perfect 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will have been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V</a:t>
                      </a:r>
                      <a:r>
                        <a:rPr lang="en-US" sz="1400" b="1" baseline="-250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ed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/</a:t>
                      </a:r>
                      <a:r>
                        <a:rPr lang="en-US" sz="1400" b="1" baseline="-25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3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ru-RU" sz="14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Д.</a:t>
                      </a:r>
                      <a:r>
                        <a:rPr lang="ru-RU" sz="14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 произойдёт </a:t>
                      </a:r>
                      <a:r>
                        <a:rPr lang="en-US" sz="1400" b="1" i="1" u="sng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by</a:t>
                      </a:r>
                      <a:r>
                        <a:rPr lang="ru-RU" sz="1400" b="1" i="1" u="sng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1400" b="1" i="1" u="sng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/</a:t>
                      </a:r>
                      <a:r>
                        <a:rPr lang="ru-RU" sz="1400" b="1" i="1" u="sng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 к </a:t>
                      </a:r>
                      <a:r>
                        <a:rPr lang="ru-RU" sz="14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определенному мнению в будущем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1050" i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b="0" u="none" dirty="0" smtClean="0">
                          <a:solidFill>
                            <a:srgbClr val="D60093"/>
                          </a:solidFill>
                          <a:latin typeface="Arial Black" pitchFamily="34" charset="0"/>
                        </a:rPr>
                        <a:t>              </a:t>
                      </a:r>
                      <a:r>
                        <a:rPr lang="en-US" b="0" u="none" dirty="0" smtClean="0">
                          <a:solidFill>
                            <a:srgbClr val="D60093"/>
                          </a:solidFill>
                          <a:latin typeface="Arial Black" pitchFamily="34" charset="0"/>
                        </a:rPr>
                        <a:t>         </a:t>
                      </a:r>
                      <a:r>
                        <a:rPr lang="en-US" b="1" u="sng" dirty="0" smtClean="0">
                          <a:solidFill>
                            <a:srgbClr val="D60093"/>
                          </a:solidFill>
                          <a:latin typeface="Arial Black" pitchFamily="34" charset="0"/>
                        </a:rPr>
                        <a:t>V/Vs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latin typeface="Arial Black" pitchFamily="34" charset="0"/>
                        </a:rPr>
                        <a:t> </a:t>
                      </a:r>
                      <a:r>
                        <a:rPr lang="ru-RU" i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будущее</a:t>
                      </a:r>
                      <a:r>
                        <a:rPr lang="ru-RU" i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Д. по расписанию</a:t>
                      </a:r>
                      <a:endParaRPr lang="en-US" i="1" baseline="0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i="1" baseline="0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i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ru-RU" i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в придаточных </a:t>
                      </a:r>
                      <a:r>
                        <a:rPr lang="ru-RU" i="1" baseline="0" dirty="0" smtClean="0">
                          <a:solidFill>
                            <a:srgbClr val="007FAC"/>
                          </a:solidFill>
                          <a:effectLst/>
                          <a:latin typeface="Arial Black" pitchFamily="34" charset="0"/>
                        </a:rPr>
                        <a:t>времени и </a:t>
                      </a:r>
                      <a:r>
                        <a:rPr lang="en-US" i="1" baseline="0" dirty="0" smtClean="0">
                          <a:solidFill>
                            <a:srgbClr val="007FAC"/>
                          </a:solidFill>
                          <a:effectLst/>
                          <a:latin typeface="Arial Black" pitchFamily="34" charset="0"/>
                        </a:rPr>
                        <a:t>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i="1" baseline="0" dirty="0" smtClean="0">
                          <a:solidFill>
                            <a:srgbClr val="007FAC"/>
                          </a:solidFill>
                          <a:effectLst/>
                          <a:latin typeface="Arial Black" pitchFamily="34" charset="0"/>
                        </a:rPr>
                        <a:t>  </a:t>
                      </a:r>
                      <a:r>
                        <a:rPr lang="ru-RU" i="1" baseline="0" dirty="0" smtClean="0">
                          <a:solidFill>
                            <a:srgbClr val="007FAC"/>
                          </a:solidFill>
                          <a:effectLst/>
                          <a:latin typeface="Arial Black" pitchFamily="34" charset="0"/>
                        </a:rPr>
                        <a:t>условия</a:t>
                      </a:r>
                      <a:r>
                        <a:rPr lang="ru-RU" i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вместо </a:t>
                      </a:r>
                      <a:r>
                        <a:rPr lang="en-US" i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Future</a:t>
                      </a:r>
                    </a:p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n-US" i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 </a:t>
                      </a:r>
                      <a:r>
                        <a:rPr lang="en-US" b="1" i="1" u="none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I’</a:t>
                      </a:r>
                      <a:r>
                        <a:rPr lang="en-US" b="1" i="1" u="dbl" baseline="0" dirty="0" smtClean="0">
                          <a:solidFill>
                            <a:srgbClr val="0066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Arial Black" pitchFamily="34" charset="0"/>
                        </a:rPr>
                        <a:t>ll do </a:t>
                      </a:r>
                      <a:r>
                        <a:rPr lang="en-US" b="1" i="1" u="none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it </a:t>
                      </a:r>
                      <a:r>
                        <a:rPr lang="en-US" b="1" i="1" u="none" baseline="0" dirty="0" smtClean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if </a:t>
                      </a:r>
                      <a:r>
                        <a:rPr lang="en-US" b="1" i="1" u="none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I </a:t>
                      </a:r>
                      <a:r>
                        <a:rPr lang="en-US" b="1" i="1" u="dbl" baseline="0" dirty="0" smtClean="0">
                          <a:solidFill>
                            <a:srgbClr val="0066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Arial Black" pitchFamily="34" charset="0"/>
                        </a:rPr>
                        <a:t>have</a:t>
                      </a:r>
                      <a:r>
                        <a:rPr lang="en-US" b="1" i="1" u="none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 time</a:t>
                      </a:r>
                    </a:p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n-US" b="1" i="1" u="none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I’</a:t>
                      </a:r>
                      <a:r>
                        <a:rPr lang="en-US" b="1" i="1" u="dbl" baseline="0" dirty="0" smtClean="0">
                          <a:solidFill>
                            <a:srgbClr val="0066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Arial Black" pitchFamily="34" charset="0"/>
                        </a:rPr>
                        <a:t>ll do </a:t>
                      </a:r>
                      <a:r>
                        <a:rPr lang="en-US" b="1" i="1" u="none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it </a:t>
                      </a:r>
                      <a:r>
                        <a:rPr lang="en-US" b="1" i="1" u="none" baseline="0" dirty="0" smtClean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when </a:t>
                      </a:r>
                      <a:r>
                        <a:rPr lang="en-US" b="1" i="1" u="none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I </a:t>
                      </a:r>
                      <a:r>
                        <a:rPr lang="en-US" b="1" i="1" u="dbl" baseline="0" dirty="0" smtClean="0">
                          <a:solidFill>
                            <a:srgbClr val="0066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Arial Black" pitchFamily="34" charset="0"/>
                        </a:rPr>
                        <a:t>have</a:t>
                      </a:r>
                      <a:r>
                        <a:rPr lang="en-US" b="1" i="1" u="none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 time</a:t>
                      </a:r>
                      <a:endParaRPr lang="en-US" i="1" u="none" baseline="0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i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406914">
                <a:tc>
                  <a:txBody>
                    <a:bodyPr/>
                    <a:lstStyle/>
                    <a:p>
                      <a:r>
                        <a:rPr lang="en-US" sz="1200" b="1" u="sng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Future</a:t>
                      </a:r>
                      <a:r>
                        <a:rPr lang="en-US" sz="1200" b="1" u="sng" baseline="0" dirty="0" smtClean="0">
                          <a:solidFill>
                            <a:srgbClr val="006600"/>
                          </a:solidFill>
                          <a:latin typeface="Arial Black" pitchFamily="34" charset="0"/>
                        </a:rPr>
                        <a:t> Perfect Continuous  </a:t>
                      </a:r>
                      <a:r>
                        <a:rPr lang="en-US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12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will have been </a:t>
                      </a:r>
                      <a:r>
                        <a:rPr lang="en-US" sz="1200" b="1" baseline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Ving</a:t>
                      </a:r>
                      <a:endParaRPr lang="en-US" sz="1200" b="1" baseline="0" dirty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Arial Black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ru-RU" sz="12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подчёркиваем длительность буд. Д. </a:t>
                      </a:r>
                      <a:endParaRPr lang="ru-RU"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88866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Future forms // Ways … about future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49292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With the money I have, I ______ a computer.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	</a:t>
            </a:r>
            <a:r>
              <a:rPr lang="en-US" sz="3000" b="1" i="1" dirty="0" smtClean="0">
                <a:solidFill>
                  <a:srgbClr val="002060"/>
                </a:solidFill>
                <a:latin typeface="Arial Narrow" pitchFamily="34" charset="0"/>
              </a:rPr>
              <a:t>A) will buy		B) buy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C00000"/>
                </a:solidFill>
                <a:latin typeface="Arial Narrow" pitchFamily="34" charset="0"/>
              </a:rPr>
              <a:t>2. If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you finish work early,  _____ call me?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	</a:t>
            </a:r>
            <a:r>
              <a:rPr lang="en-US" sz="3000" b="1" i="1" dirty="0" smtClean="0">
                <a:solidFill>
                  <a:srgbClr val="002060"/>
                </a:solidFill>
                <a:latin typeface="Arial Narrow" pitchFamily="34" charset="0"/>
              </a:rPr>
              <a:t>A) do you call		B) will you call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C00000"/>
                </a:solidFill>
                <a:latin typeface="Arial Narrow" pitchFamily="34" charset="0"/>
              </a:rPr>
              <a:t>3. When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the weather _____ cold, he’ll go out.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	</a:t>
            </a:r>
            <a:r>
              <a:rPr lang="en-US" sz="3000" b="1" i="1" dirty="0" smtClean="0">
                <a:solidFill>
                  <a:srgbClr val="002060"/>
                </a:solidFill>
                <a:latin typeface="Arial Narrow" pitchFamily="34" charset="0"/>
              </a:rPr>
              <a:t>A) is			B) will be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C00000"/>
                </a:solidFill>
                <a:latin typeface="Arial Narrow" pitchFamily="34" charset="0"/>
              </a:rPr>
              <a:t>4. If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I study hard, I _____ fail the exam tomorrow.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	</a:t>
            </a:r>
            <a:r>
              <a:rPr lang="en-US" sz="3000" b="1" i="1" dirty="0" smtClean="0">
                <a:solidFill>
                  <a:srgbClr val="002060"/>
                </a:solidFill>
                <a:latin typeface="Arial Narrow" pitchFamily="34" charset="0"/>
              </a:rPr>
              <a:t>A) will 			B) won’t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5. I don’t think he ______ </a:t>
            </a:r>
            <a:r>
              <a:rPr lang="en-US" sz="3000" b="1" dirty="0" smtClean="0">
                <a:solidFill>
                  <a:srgbClr val="C00000"/>
                </a:solidFill>
                <a:latin typeface="Arial Narrow" pitchFamily="34" charset="0"/>
              </a:rPr>
              <a:t>if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I invite him.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	</a:t>
            </a:r>
            <a:r>
              <a:rPr lang="en-US" sz="3000" b="1" i="1" dirty="0" smtClean="0">
                <a:solidFill>
                  <a:srgbClr val="002060"/>
                </a:solidFill>
                <a:latin typeface="Arial Narrow" pitchFamily="34" charset="0"/>
              </a:rPr>
              <a:t>A) comes		B) will come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endParaRPr lang="en-US" sz="30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endParaRPr lang="ru-RU" sz="3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0"/>
            <a:ext cx="70054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Check yourself, will you?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42862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numCol="2"/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digital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e-book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robotic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underwater 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flying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glass 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mobile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virtual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A) devices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B) housemaids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C) cars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D) cities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E) phones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F) domes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G) cameras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H) pet</a:t>
            </a:r>
            <a:endParaRPr lang="ru-RU" sz="3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0"/>
            <a:ext cx="7414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Match the words, will you?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42862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numCol="1"/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digital cameras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e-book devices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robotic housemaids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underwater cities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flying cars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glass  domes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mobile phones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virtual pets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0"/>
            <a:ext cx="70054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Check yourself, will you?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4572000" y="857232"/>
            <a:ext cx="4295804" cy="42862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/>
            <a:r>
              <a:rPr lang="en-US" sz="2400" b="1" u="sng" dirty="0" smtClean="0">
                <a:solidFill>
                  <a:srgbClr val="FF0066"/>
                </a:solidFill>
                <a:latin typeface="Arial Narrow" pitchFamily="34" charset="0"/>
              </a:rPr>
              <a:t>Assess yourself, please.</a:t>
            </a:r>
          </a:p>
          <a:p>
            <a:pPr marL="342900" lvl="0" indent="-342900"/>
            <a:endParaRPr lang="en-US" sz="2400" b="1" u="sng" dirty="0" smtClean="0">
              <a:solidFill>
                <a:srgbClr val="FF0066"/>
              </a:solidFill>
              <a:latin typeface="Arial Narrow" pitchFamily="34" charset="0"/>
            </a:endParaRPr>
          </a:p>
          <a:p>
            <a:pPr marL="342900" lvl="0" indent="-342900"/>
            <a:r>
              <a:rPr lang="en-US" sz="2400" b="1" u="sng" dirty="0" smtClean="0">
                <a:solidFill>
                  <a:srgbClr val="FF0066"/>
                </a:solidFill>
                <a:latin typeface="Arial Narrow" pitchFamily="34" charset="0"/>
              </a:rPr>
              <a:t>8 points</a:t>
            </a:r>
          </a:p>
          <a:p>
            <a:pPr marL="342900" lvl="0" indent="-342900"/>
            <a:r>
              <a:rPr lang="en-US" sz="2400" b="1" dirty="0" smtClean="0">
                <a:solidFill>
                  <a:srgbClr val="FF0066"/>
                </a:solidFill>
                <a:latin typeface="Arial Narrow" pitchFamily="34" charset="0"/>
              </a:rPr>
              <a:t>		= Excellent 	= “5”</a:t>
            </a:r>
          </a:p>
          <a:p>
            <a:pPr marL="342900" lvl="0" indent="-342900"/>
            <a:r>
              <a:rPr lang="en-US" sz="2400" b="1" u="sng" dirty="0" smtClean="0">
                <a:solidFill>
                  <a:srgbClr val="FF0066"/>
                </a:solidFill>
                <a:latin typeface="Arial Narrow" pitchFamily="34" charset="0"/>
              </a:rPr>
              <a:t>7 points</a:t>
            </a:r>
          </a:p>
          <a:p>
            <a:pPr marL="342900" lvl="0" indent="-342900"/>
            <a:r>
              <a:rPr lang="en-US" sz="2400" b="1" dirty="0" smtClean="0">
                <a:solidFill>
                  <a:srgbClr val="FF0066"/>
                </a:solidFill>
                <a:latin typeface="Arial Narrow" pitchFamily="34" charset="0"/>
              </a:rPr>
              <a:t>		= Good		= “4”</a:t>
            </a:r>
          </a:p>
          <a:p>
            <a:pPr marL="342900" lvl="0" indent="-342900"/>
            <a:r>
              <a:rPr lang="en-US" sz="2400" b="1" u="sng" dirty="0" smtClean="0">
                <a:solidFill>
                  <a:srgbClr val="FF0066"/>
                </a:solidFill>
                <a:latin typeface="Arial Narrow" pitchFamily="34" charset="0"/>
              </a:rPr>
              <a:t>6-5 points</a:t>
            </a:r>
            <a:r>
              <a:rPr lang="en-US" sz="2400" b="1" dirty="0" smtClean="0">
                <a:solidFill>
                  <a:srgbClr val="FF0066"/>
                </a:solidFill>
                <a:latin typeface="Arial Narrow" pitchFamily="34" charset="0"/>
              </a:rPr>
              <a:t>	</a:t>
            </a:r>
          </a:p>
          <a:p>
            <a:pPr marL="342900" lvl="0" indent="-342900"/>
            <a:r>
              <a:rPr lang="en-US" sz="2400" b="1" dirty="0" smtClean="0">
                <a:solidFill>
                  <a:srgbClr val="FF0066"/>
                </a:solidFill>
                <a:latin typeface="Arial Narrow" pitchFamily="34" charset="0"/>
              </a:rPr>
              <a:t>		= Satisfied	= “3”</a:t>
            </a:r>
          </a:p>
          <a:p>
            <a:pPr marL="342900" lvl="0" indent="-342900"/>
            <a:r>
              <a:rPr lang="en-US" sz="2400" b="1" u="sng" dirty="0" smtClean="0">
                <a:solidFill>
                  <a:srgbClr val="FF0066"/>
                </a:solidFill>
                <a:latin typeface="Arial Narrow" pitchFamily="34" charset="0"/>
              </a:rPr>
              <a:t>&lt; 5</a:t>
            </a:r>
            <a:r>
              <a:rPr lang="en-US" sz="2400" b="1" dirty="0" smtClean="0">
                <a:solidFill>
                  <a:srgbClr val="FF0066"/>
                </a:solidFill>
                <a:latin typeface="Arial Narrow" pitchFamily="34" charset="0"/>
              </a:rPr>
              <a:t>	= Unsatisfied </a:t>
            </a:r>
          </a:p>
          <a:p>
            <a:pPr marL="342900" lvl="0" indent="-342900"/>
            <a:r>
              <a:rPr lang="en-US" sz="2400" b="1" dirty="0" smtClean="0">
                <a:solidFill>
                  <a:srgbClr val="FF0066"/>
                </a:solidFill>
                <a:latin typeface="Arial Narrow" pitchFamily="34" charset="0"/>
              </a:rPr>
              <a:t>		= Learn more!!!</a:t>
            </a:r>
            <a:endParaRPr lang="ru-RU" sz="2400" b="1" dirty="0">
              <a:solidFill>
                <a:srgbClr val="FF0066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0"/>
            <a:ext cx="803617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Check your homework, will you?</a:t>
            </a:r>
            <a:endParaRPr lang="ru-RU" sz="48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857232"/>
          <a:ext cx="8501122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0561"/>
                <a:gridCol w="4250561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 Black" pitchFamily="34" charset="0"/>
                        </a:rPr>
                        <a:t>Arguments</a:t>
                      </a:r>
                      <a:r>
                        <a:rPr lang="en-US" sz="28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 Black" pitchFamily="34" charset="0"/>
                        </a:rPr>
                        <a:t> in </a:t>
                      </a:r>
                      <a:r>
                        <a:rPr lang="en-US" sz="2800" baseline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 Black" pitchFamily="34" charset="0"/>
                        </a:rPr>
                        <a:t>favour</a:t>
                      </a:r>
                      <a:r>
                        <a:rPr lang="en-US" sz="28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 Black" pitchFamily="34" charset="0"/>
                        </a:rPr>
                        <a:t> of</a:t>
                      </a:r>
                      <a:endParaRPr lang="ru-RU" sz="28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virtual / </a:t>
                      </a:r>
                      <a:r>
                        <a:rPr lang="en-US" sz="2000" b="1" dirty="0" err="1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computerised</a:t>
                      </a:r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pets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real pets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 don’t have to clean up</a:t>
                      </a:r>
                      <a:r>
                        <a:rPr lang="en-US" sz="2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 after them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… … can show 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 affection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… … don’t need a vet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… … can protect 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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in trouble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… … don’t bark when hungry. Owners</a:t>
                      </a:r>
                      <a:r>
                        <a:rPr lang="en-US" sz="2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can feed …. easily by pressing buttons on the gadget 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… … are expensive to keep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because</a:t>
                      </a:r>
                      <a:r>
                        <a:rPr lang="en-US" sz="2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 have to buy food and other necessary things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… … don’t shed hair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it’s a perfect way to have a rest and forget </a:t>
                      </a:r>
                      <a:r>
                        <a:rPr lang="en-US" sz="2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about problems 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by playing with them 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It is great if 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 are in allergic to animals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Having real … helps 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 to learn how to take care of  other creatures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572000" y="3643314"/>
            <a:ext cx="4143404" cy="928694"/>
          </a:xfrm>
          <a:prstGeom prst="rect">
            <a:avLst/>
          </a:prstGeom>
          <a:solidFill>
            <a:srgbClr val="C8D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928934"/>
            <a:ext cx="4143404" cy="642942"/>
          </a:xfrm>
          <a:prstGeom prst="rect">
            <a:avLst/>
          </a:prstGeom>
          <a:solidFill>
            <a:srgbClr val="E3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2928934"/>
            <a:ext cx="4143404" cy="642942"/>
          </a:xfrm>
          <a:prstGeom prst="rect">
            <a:avLst/>
          </a:prstGeom>
          <a:solidFill>
            <a:srgbClr val="E3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4643446"/>
            <a:ext cx="4143404" cy="571504"/>
          </a:xfrm>
          <a:prstGeom prst="rect">
            <a:avLst/>
          </a:prstGeom>
          <a:solidFill>
            <a:srgbClr val="E3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4643446"/>
            <a:ext cx="4143404" cy="571504"/>
          </a:xfrm>
          <a:prstGeom prst="rect">
            <a:avLst/>
          </a:prstGeom>
          <a:solidFill>
            <a:srgbClr val="E3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857232"/>
            <a:ext cx="4857784" cy="42862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numCol="1"/>
          <a:lstStyle/>
          <a:p>
            <a:pPr marL="514350" indent="-514350"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Ex. 8 p. 49</a:t>
            </a:r>
          </a:p>
          <a:p>
            <a:pPr marL="514350" indent="-514350">
              <a:spcBef>
                <a:spcPts val="0"/>
              </a:spcBef>
              <a:buAutoNum type="arabicParenR"/>
            </a:pPr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</a:rPr>
              <a:t>headphones</a:t>
            </a:r>
          </a:p>
          <a:p>
            <a:pPr marL="514350" indent="-514350">
              <a:spcBef>
                <a:spcPts val="0"/>
              </a:spcBef>
              <a:buAutoNum type="arabicParenR"/>
            </a:pPr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</a:rPr>
              <a:t>speaker</a:t>
            </a:r>
          </a:p>
          <a:p>
            <a:pPr marL="514350" indent="-514350">
              <a:spcBef>
                <a:spcPts val="0"/>
              </a:spcBef>
              <a:buAutoNum type="arabicParenR"/>
            </a:pPr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</a:rPr>
              <a:t>2,000</a:t>
            </a:r>
          </a:p>
          <a:p>
            <a:pPr marL="514350" indent="-514350">
              <a:spcBef>
                <a:spcPts val="0"/>
              </a:spcBef>
              <a:buAutoNum type="arabicParenR"/>
            </a:pPr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</a:rPr>
              <a:t>&amp; 199</a:t>
            </a:r>
          </a:p>
          <a:p>
            <a:pPr marL="514350" indent="-514350">
              <a:spcBef>
                <a:spcPts val="0"/>
              </a:spcBef>
              <a:buAutoNum type="arabicParenR"/>
            </a:pPr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</a:rPr>
              <a:t>0800 755 844</a:t>
            </a:r>
          </a:p>
          <a:p>
            <a:pPr marL="514350" indent="-514350" algn="ctr">
              <a:spcBef>
                <a:spcPts val="0"/>
              </a:spcBef>
              <a:buNone/>
            </a:pPr>
            <a:r>
              <a:rPr lang="en-US" b="1" i="1" dirty="0" smtClean="0">
                <a:solidFill>
                  <a:srgbClr val="C00000"/>
                </a:solidFill>
                <a:latin typeface="Arial Black" pitchFamily="34" charset="0"/>
              </a:rPr>
              <a:t>Assess yourself, </a:t>
            </a:r>
            <a:r>
              <a:rPr lang="en-US" b="1" i="1" u="sng" dirty="0" smtClean="0">
                <a:solidFill>
                  <a:srgbClr val="C00000"/>
                </a:solidFill>
                <a:latin typeface="Arial Black" pitchFamily="34" charset="0"/>
              </a:rPr>
              <a:t>will you</a:t>
            </a:r>
            <a:r>
              <a:rPr lang="en-US" b="1" i="1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918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Let’s practice listening, </a:t>
            </a:r>
            <a:r>
              <a:rPr lang="en-US" sz="5400" b="1" i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shall we</a:t>
            </a:r>
            <a:r>
              <a:rPr lang="en-US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?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7" name="Picture 2" descr="Картинки по запросу bar graph using gadgets"/>
          <p:cNvPicPr>
            <a:picLocks noChangeAspect="1" noChangeArrowheads="1"/>
          </p:cNvPicPr>
          <p:nvPr/>
        </p:nvPicPr>
        <p:blipFill>
          <a:blip r:embed="rId2"/>
          <a:srcRect r="8786" b="-1429"/>
          <a:stretch>
            <a:fillRect/>
          </a:stretch>
        </p:blipFill>
        <p:spPr bwMode="auto">
          <a:xfrm>
            <a:off x="428596" y="1142984"/>
            <a:ext cx="8072494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42910" y="142852"/>
            <a:ext cx="5928226" cy="11182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ts val="4000"/>
              </a:lnSpc>
            </a:pPr>
            <a:r>
              <a:rPr lang="en-US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According to this bar graph, </a:t>
            </a:r>
          </a:p>
          <a:p>
            <a:pPr>
              <a:lnSpc>
                <a:spcPts val="4000"/>
              </a:lnSpc>
            </a:pPr>
            <a:r>
              <a:rPr lang="en-US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we can say that … …</a:t>
            </a:r>
            <a:endParaRPr lang="ru-RU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599" y="5143512"/>
            <a:ext cx="8719246" cy="11182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ts val="4000"/>
              </a:lnSpc>
            </a:pPr>
            <a:r>
              <a:rPr lang="en-US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  ____ is/are more and more popular every year.</a:t>
            </a:r>
          </a:p>
          <a:p>
            <a:pPr algn="ctr">
              <a:lnSpc>
                <a:spcPts val="4000"/>
              </a:lnSpc>
            </a:pPr>
            <a:r>
              <a:rPr lang="en-US" sz="36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____ are more / less popular that ____</a:t>
            </a:r>
            <a:endParaRPr lang="ru-RU" sz="36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1026" name="Picture 2" descr="Cell phone ownership"/>
          <p:cNvPicPr>
            <a:picLocks noChangeAspect="1" noChangeArrowheads="1"/>
          </p:cNvPicPr>
          <p:nvPr/>
        </p:nvPicPr>
        <p:blipFill>
          <a:blip r:embed="rId2"/>
          <a:srcRect r="-276" b="14707"/>
          <a:stretch>
            <a:fillRect/>
          </a:stretch>
        </p:blipFill>
        <p:spPr bwMode="auto">
          <a:xfrm>
            <a:off x="428596" y="1214422"/>
            <a:ext cx="6929486" cy="407196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42910" y="142852"/>
            <a:ext cx="5928226" cy="11182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ts val="4000"/>
              </a:lnSpc>
            </a:pPr>
            <a:r>
              <a:rPr lang="en-US" sz="40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According to this bar graph, </a:t>
            </a:r>
          </a:p>
          <a:p>
            <a:pPr>
              <a:lnSpc>
                <a:spcPts val="4000"/>
              </a:lnSpc>
            </a:pPr>
            <a:r>
              <a:rPr lang="en-US" sz="40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we can say that … …</a:t>
            </a:r>
            <a:endParaRPr lang="ru-RU" sz="4000" b="1" i="1" cap="none" spc="0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42852"/>
            <a:ext cx="7143302" cy="11182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ts val="4000"/>
              </a:lnSpc>
            </a:pPr>
            <a:r>
              <a:rPr lang="en-US" sz="40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According to this </a:t>
            </a:r>
            <a:r>
              <a:rPr lang="en-US" sz="4000" b="1" i="1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pie chart/graph</a:t>
            </a:r>
            <a:r>
              <a:rPr lang="en-US" sz="40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, </a:t>
            </a:r>
          </a:p>
          <a:p>
            <a:pPr>
              <a:lnSpc>
                <a:spcPts val="4000"/>
              </a:lnSpc>
            </a:pPr>
            <a:r>
              <a:rPr lang="en-US" sz="40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we can say that … …</a:t>
            </a:r>
            <a:endParaRPr lang="ru-RU" sz="4000" b="1" i="1" cap="none" spc="0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38916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 l="862" r="18103" b="6897"/>
          <a:stretch>
            <a:fillRect/>
          </a:stretch>
        </p:blipFill>
        <p:spPr bwMode="auto">
          <a:xfrm>
            <a:off x="285720" y="1142984"/>
            <a:ext cx="6715172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42844" y="4857760"/>
            <a:ext cx="7558479" cy="11182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ts val="4000"/>
              </a:lnSpc>
            </a:pPr>
            <a:r>
              <a:rPr lang="en-US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en-US" sz="36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Most </a:t>
            </a:r>
            <a:r>
              <a:rPr lang="en-US" sz="36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  (___per cent) have … … … .</a:t>
            </a:r>
          </a:p>
          <a:p>
            <a:pPr>
              <a:lnSpc>
                <a:spcPts val="4000"/>
              </a:lnSpc>
            </a:pPr>
            <a:r>
              <a:rPr lang="en-US" sz="3600" b="1" i="1" cap="none" spc="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… only ____ per cent of  have … … … .</a:t>
            </a:r>
            <a:endParaRPr lang="ru-RU" sz="3600" b="1" i="1" cap="none" spc="0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38914" name="Picture 2" descr="Картинки по запросу bar graph using gadge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8429684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42910" y="142852"/>
            <a:ext cx="5928226" cy="11182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ts val="4000"/>
              </a:lnSpc>
            </a:pPr>
            <a:r>
              <a:rPr lang="en-US" sz="40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According to this bar graph, </a:t>
            </a:r>
          </a:p>
          <a:p>
            <a:pPr>
              <a:lnSpc>
                <a:spcPts val="4000"/>
              </a:lnSpc>
            </a:pPr>
            <a:r>
              <a:rPr lang="en-US" sz="4000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itchFamily="34" charset="0"/>
              </a:rPr>
              <a:t>we can say that … …</a:t>
            </a:r>
            <a:endParaRPr lang="ru-RU" sz="4000" b="1" i="1" cap="none" spc="0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2857496"/>
            <a:ext cx="52629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My </a:t>
            </a:r>
            <a:r>
              <a:rPr lang="en-US" sz="5400" b="1" u="dbl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Fill>
                  <a:solidFill>
                    <a:srgbClr val="002060"/>
                  </a:solidFill>
                </a:uFill>
              </a:rPr>
              <a:t>predict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ions 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 the future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6" name="Picture 7" descr="http://in1.ccio.co/N8/0D/NA/futurefuturisticpeterthielandcharlesboldenlook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14080">
            <a:off x="2707268" y="3688943"/>
            <a:ext cx="6256667" cy="2657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57158" y="500042"/>
            <a:ext cx="800105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5400" b="1" cap="none" spc="0" dirty="0" smtClean="0">
                <a:ln w="50800"/>
                <a:solidFill>
                  <a:srgbClr val="002060"/>
                </a:solidFill>
                <a:effectLst/>
              </a:rPr>
              <a:t>People will have</a:t>
            </a:r>
          </a:p>
          <a:p>
            <a:r>
              <a:rPr lang="en-US" sz="5400" b="1" cap="none" spc="0" dirty="0" smtClean="0">
                <a:ln w="50800"/>
                <a:solidFill>
                  <a:srgbClr val="002060"/>
                </a:solidFill>
                <a:effectLst/>
              </a:rPr>
              <a:t>flying strange cars and </a:t>
            </a:r>
          </a:p>
          <a:p>
            <a:r>
              <a:rPr lang="en-US" sz="5400" b="1" cap="none" spc="0" dirty="0" smtClean="0">
                <a:ln w="50800"/>
                <a:solidFill>
                  <a:srgbClr val="002060"/>
                </a:solidFill>
                <a:effectLst/>
              </a:rPr>
              <a:t>they will be able to fly around the towns</a:t>
            </a:r>
            <a:endParaRPr lang="ru-RU" sz="5400" b="1" cap="none" spc="0" dirty="0">
              <a:ln w="50800"/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29698" name="Picture 2" descr="http://blog.corbis.com/wp-content/uploads/2013/08/42-3317896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11117">
            <a:off x="4000496" y="3286124"/>
            <a:ext cx="4914900" cy="3286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57158" y="357166"/>
            <a:ext cx="892975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Schools in future will change</a:t>
            </a:r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</a:p>
          <a:p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Classrooms with desks and blackboards will be different BUT nothing won’t replace teachers </a:t>
            </a:r>
          </a:p>
          <a:p>
            <a:r>
              <a:rPr lang="en-US" sz="4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ru-RU" sz="4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3"/>
            <a:ext cx="8229600" cy="1285884"/>
          </a:xfrm>
        </p:spPr>
        <p:txBody>
          <a:bodyPr/>
          <a:lstStyle/>
          <a:p>
            <a:r>
              <a:rPr lang="ru-RU" dirty="0" smtClean="0"/>
              <a:t>Ссылка на </a:t>
            </a:r>
            <a:r>
              <a:rPr lang="ru-RU" dirty="0" err="1" smtClean="0"/>
              <a:t>он-лайн</a:t>
            </a:r>
            <a:r>
              <a:rPr lang="ru-RU" dirty="0" smtClean="0"/>
              <a:t> тест </a:t>
            </a:r>
            <a:r>
              <a:rPr lang="en-US" dirty="0" smtClean="0"/>
              <a:t>goo.gl/Xxd5c8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E3B0AF-9789-47B6-89E8-D0CDAD3B7E5A}" type="datetime1">
              <a:rPr lang="ru-RU" smtClean="0"/>
              <a:pPr>
                <a:defRPr/>
              </a:pPr>
              <a:t>02.12.2021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F461-0FCD-4521-8B36-16D6867F488C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6" name="Содержимое 2"/>
          <p:cNvSpPr>
            <a:spLocks noGrp="1"/>
          </p:cNvSpPr>
          <p:nvPr/>
        </p:nvSpPr>
        <p:spPr bwMode="auto">
          <a:xfrm>
            <a:off x="785786" y="1714488"/>
            <a:ext cx="7901014" cy="3977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Подготовила </a:t>
            </a:r>
            <a:endParaRPr lang="ru-RU" sz="2000" i="1" dirty="0" smtClean="0"/>
          </a:p>
          <a:p>
            <a:r>
              <a:rPr lang="ru-RU" sz="2000" i="1" dirty="0" smtClean="0"/>
              <a:t>Скорнякова Ольга Владимировна </a:t>
            </a:r>
          </a:p>
          <a:p>
            <a:r>
              <a:rPr lang="ru-RU" sz="2000" i="1" dirty="0" smtClean="0"/>
              <a:t>Г. Радужный </a:t>
            </a:r>
            <a:r>
              <a:rPr lang="ru-RU" sz="2000" i="1" dirty="0" err="1" smtClean="0"/>
              <a:t>ХМАО-Югра</a:t>
            </a:r>
            <a:endParaRPr lang="ru-RU" sz="2000" i="1" dirty="0" smtClean="0"/>
          </a:p>
          <a:p>
            <a:r>
              <a:rPr lang="ru-RU" sz="2000" i="1" dirty="0" smtClean="0"/>
              <a:t>МБОУ СОШ № 6</a:t>
            </a:r>
          </a:p>
          <a:p>
            <a:pPr algn="r">
              <a:buNone/>
            </a:pPr>
            <a:r>
              <a:rPr lang="ru-RU" sz="2000" i="1" dirty="0" smtClean="0"/>
              <a:t>Уважаемые коллеги! </a:t>
            </a:r>
          </a:p>
          <a:p>
            <a:pPr algn="r">
              <a:buNone/>
            </a:pPr>
            <a:r>
              <a:rPr lang="ru-RU" sz="2000" i="1" dirty="0" smtClean="0"/>
              <a:t>Я буду рада, если данная презентация сэкономит чье-то время и энергию. Только, пожалуйста, не выставляйте данную презентацию под свои именем на других сайтах. </a:t>
            </a:r>
          </a:p>
          <a:p>
            <a:pPr algn="r">
              <a:buNone/>
            </a:pPr>
            <a:r>
              <a:rPr lang="ru-RU" sz="2000" i="1" dirty="0" smtClean="0"/>
              <a:t>Были уже такие случаи. </a:t>
            </a:r>
          </a:p>
          <a:p>
            <a:pPr algn="r">
              <a:buNone/>
            </a:pPr>
            <a:r>
              <a:rPr lang="ru-RU" sz="2000" i="1" dirty="0" smtClean="0"/>
              <a:t>Извините, если что….. Заранее спасибо за понимание!</a:t>
            </a:r>
            <a:endParaRPr lang="ru-RU" sz="2800" i="1" dirty="0" smtClean="0"/>
          </a:p>
          <a:p>
            <a:pPr algn="r"/>
            <a:endParaRPr lang="ru-RU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ИНФ 2">
  <a:themeElements>
    <a:clrScheme name="Другая 42">
      <a:dk1>
        <a:srgbClr val="FFFFF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ИНФ 2</Template>
  <TotalTime>274</TotalTime>
  <Words>907</Words>
  <Application>Microsoft Office PowerPoint</Application>
  <PresentationFormat>Экран (4:3)</PresentationFormat>
  <Paragraphs>238</Paragraphs>
  <Slides>22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ИНФ 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dc:description>http://aida.ucoz.ru</dc:description>
  <cp:lastModifiedBy>Den</cp:lastModifiedBy>
  <cp:revision>32</cp:revision>
  <dcterms:created xsi:type="dcterms:W3CDTF">2015-12-15T15:15:26Z</dcterms:created>
  <dcterms:modified xsi:type="dcterms:W3CDTF">2021-12-02T15:34:30Z</dcterms:modified>
  <cp:category>шаблоны к Powerpoint</cp:category>
</cp:coreProperties>
</file>